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4"/>
  </p:sldMasterIdLst>
  <p:notesMasterIdLst>
    <p:notesMasterId r:id="rId35"/>
  </p:notesMasterIdLst>
  <p:sldIdLst>
    <p:sldId id="326" r:id="rId5"/>
    <p:sldId id="373" r:id="rId6"/>
    <p:sldId id="276" r:id="rId7"/>
    <p:sldId id="337" r:id="rId8"/>
    <p:sldId id="336" r:id="rId9"/>
    <p:sldId id="328" r:id="rId10"/>
    <p:sldId id="329" r:id="rId11"/>
    <p:sldId id="330" r:id="rId12"/>
    <p:sldId id="335" r:id="rId13"/>
    <p:sldId id="331" r:id="rId14"/>
    <p:sldId id="332" r:id="rId15"/>
    <p:sldId id="333" r:id="rId16"/>
    <p:sldId id="334"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7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0" d="100"/>
          <a:sy n="110"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73D19-CF9F-4982-9185-753889C5A6E6}" type="datetimeFigureOut">
              <a:rPr lang="en-US" smtClean="0"/>
              <a:t>8/22/2023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57B4C-74E7-4D6E-A9AD-9AEF2B1F6468}" type="slidenum">
              <a:rPr lang="en-US" smtClean="0"/>
              <a:t>‹Nº›</a:t>
            </a:fld>
            <a:endParaRPr lang="en-US" dirty="0"/>
          </a:p>
        </p:txBody>
      </p:sp>
    </p:spTree>
    <p:extLst>
      <p:ext uri="{BB962C8B-B14F-4D97-AF65-F5344CB8AC3E}">
        <p14:creationId xmlns:p14="http://schemas.microsoft.com/office/powerpoint/2010/main" val="288974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705313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1661399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1771814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145364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131703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70055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387861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24534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36532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A5434B-A92B-4F5D-AFED-DBBEFB237311}" type="datetimeFigureOut">
              <a:rPr lang="en-US" smtClean="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524DDB-B869-41C6-8A3C-3CEB9C7FC191}" type="slidenum">
              <a:rPr lang="en-US" smtClean="0"/>
              <a:t>‹Nº›</a:t>
            </a:fld>
            <a:endParaRPr lang="en-US" dirty="0"/>
          </a:p>
        </p:txBody>
      </p:sp>
    </p:spTree>
    <p:extLst>
      <p:ext uri="{BB962C8B-B14F-4D97-AF65-F5344CB8AC3E}">
        <p14:creationId xmlns:p14="http://schemas.microsoft.com/office/powerpoint/2010/main" val="369746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5434B-A92B-4F5D-AFED-DBBEFB237311}" type="datetimeFigureOut">
              <a:rPr lang="en-US" smtClean="0"/>
              <a:t>8/22/2023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24DDB-B869-41C6-8A3C-3CEB9C7FC191}" type="slidenum">
              <a:rPr lang="en-US" smtClean="0"/>
              <a:t>‹Nº›</a:t>
            </a:fld>
            <a:endParaRPr lang="en-US" dirty="0"/>
          </a:p>
        </p:txBody>
      </p:sp>
    </p:spTree>
    <p:extLst>
      <p:ext uri="{BB962C8B-B14F-4D97-AF65-F5344CB8AC3E}">
        <p14:creationId xmlns:p14="http://schemas.microsoft.com/office/powerpoint/2010/main" val="3083731727"/>
      </p:ext>
    </p:extLst>
  </p:cSld>
  <p:clrMap bg1="lt1" tx1="dk1" bg2="lt2" tx2="dk2" accent1="accent1" accent2="accent2" accent3="accent3" accent4="accent4" accent5="accent5" accent6="accent6" hlink="hlink" folHlink="folHlink"/>
  <p:sldLayoutIdLst>
    <p:sldLayoutId id="2147483710" r:id="rId1"/>
    <p:sldLayoutId id="2147483720" r:id="rId2"/>
    <p:sldLayoutId id="2147483711" r:id="rId3"/>
    <p:sldLayoutId id="2147483713" r:id="rId4"/>
    <p:sldLayoutId id="2147483714" r:id="rId5"/>
    <p:sldLayoutId id="2147483715" r:id="rId6"/>
    <p:sldLayoutId id="2147483716" r:id="rId7"/>
    <p:sldLayoutId id="2147483717" r:id="rId8"/>
    <p:sldLayoutId id="2147483718" r:id="rId9"/>
    <p:sldLayoutId id="214748371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25300" y="1828800"/>
            <a:ext cx="6688662" cy="1754327"/>
          </a:xfrm>
          <a:prstGeom prst="rect">
            <a:avLst/>
          </a:prstGeom>
          <a:noFill/>
          <a:effectLst/>
        </p:spPr>
        <p:txBody>
          <a:bodyPr wrap="none" rtlCol="0">
            <a:spAutoFit/>
          </a:bodyPr>
          <a:lstStyle/>
          <a:p>
            <a:pPr algn="ctr"/>
            <a:r>
              <a:rPr lang="es-ES_tradnl" sz="5400" b="1" dirty="0"/>
              <a:t>Análisis </a:t>
            </a:r>
            <a:r>
              <a:rPr lang="es-ES_tradnl" sz="5400" b="1" dirty="0" smtClean="0"/>
              <a:t>de </a:t>
            </a:r>
            <a:r>
              <a:rPr lang="es-ES_tradnl" sz="5400" b="1" dirty="0"/>
              <a:t>registro </a:t>
            </a:r>
            <a:r>
              <a:rPr lang="es-ES_tradnl" sz="5400" b="1" dirty="0" smtClean="0"/>
              <a:t>de</a:t>
            </a:r>
          </a:p>
          <a:p>
            <a:pPr algn="ctr"/>
            <a:r>
              <a:rPr lang="es-ES_tradnl" sz="5400" b="1" dirty="0" smtClean="0"/>
              <a:t> </a:t>
            </a:r>
            <a:r>
              <a:rPr lang="es-ES_tradnl" sz="5400" b="1" dirty="0"/>
              <a:t>eventos de Windows</a:t>
            </a:r>
            <a:endParaRPr lang="en-US" sz="5400" b="1" dirty="0"/>
          </a:p>
        </p:txBody>
      </p:sp>
    </p:spTree>
    <p:extLst>
      <p:ext uri="{BB962C8B-B14F-4D97-AF65-F5344CB8AC3E}">
        <p14:creationId xmlns:p14="http://schemas.microsoft.com/office/powerpoint/2010/main" val="772990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aplicación</a:t>
            </a:r>
            <a:endParaRPr lang="en-US" sz="2000" b="1" dirty="0"/>
          </a:p>
        </p:txBody>
      </p:sp>
      <p:sp>
        <p:nvSpPr>
          <p:cNvPr id="9" name="TextBox 8"/>
          <p:cNvSpPr txBox="1"/>
          <p:nvPr/>
        </p:nvSpPr>
        <p:spPr>
          <a:xfrm>
            <a:off x="1494330" y="6096000"/>
            <a:ext cx="6507310" cy="369332"/>
          </a:xfrm>
          <a:prstGeom prst="rect">
            <a:avLst/>
          </a:prstGeom>
          <a:noFill/>
        </p:spPr>
        <p:txBody>
          <a:bodyPr wrap="none" rtlCol="0">
            <a:spAutoFit/>
          </a:bodyPr>
          <a:lstStyle/>
          <a:p>
            <a:r>
              <a:rPr lang="es-ES_tradnl" dirty="0">
                <a:solidFill>
                  <a:srgbClr val="FF0000"/>
                </a:solidFill>
              </a:rPr>
              <a:t>¿Qué pasó justo antes de que ocurriera un error?  ¿Es esto normal?</a:t>
            </a:r>
            <a:endParaRPr lang="en-US" dirty="0">
              <a:solidFill>
                <a:srgbClr val="FF0000"/>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4050" y="2590800"/>
            <a:ext cx="5295900" cy="31813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0349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62000" y="1219200"/>
            <a:ext cx="7315200" cy="1200329"/>
          </a:xfrm>
          <a:prstGeom prst="rect">
            <a:avLst/>
          </a:prstGeom>
          <a:noFill/>
          <a:effectLst/>
        </p:spPr>
        <p:txBody>
          <a:bodyPr wrap="square" rtlCol="0">
            <a:spAutoFit/>
          </a:bodyPr>
          <a:lstStyle/>
          <a:p>
            <a:pPr algn="ctr"/>
            <a:r>
              <a:rPr lang="es-ES_tradnl" sz="3200" b="1" dirty="0">
                <a:solidFill>
                  <a:prstClr val="black"/>
                </a:solidFill>
              </a:rPr>
              <a:t>Visor de registros de eventos de </a:t>
            </a:r>
            <a:r>
              <a:rPr lang="es-ES_tradnl" sz="3200" b="1" dirty="0" smtClean="0">
                <a:solidFill>
                  <a:prstClr val="black"/>
                </a:solidFill>
              </a:rPr>
              <a:t>Windows</a:t>
            </a:r>
            <a:endParaRPr lang="en-US" sz="3200" b="1" dirty="0"/>
          </a:p>
          <a:p>
            <a:pPr algn="ctr"/>
            <a:endParaRPr lang="en-US" sz="2000" b="1" dirty="0"/>
          </a:p>
          <a:p>
            <a:pPr algn="ctr"/>
            <a:r>
              <a:rPr lang="es-ES_tradnl" sz="2000" b="1" dirty="0"/>
              <a:t>Registros de aplicación: Propiedades del evento </a:t>
            </a:r>
            <a:endParaRPr lang="en-US" sz="2000" b="1" dirty="0"/>
          </a:p>
        </p:txBody>
      </p:sp>
      <p:grpSp>
        <p:nvGrpSpPr>
          <p:cNvPr id="10" name="Group 9"/>
          <p:cNvGrpSpPr/>
          <p:nvPr/>
        </p:nvGrpSpPr>
        <p:grpSpPr>
          <a:xfrm>
            <a:off x="1097683" y="2971800"/>
            <a:ext cx="6948634" cy="2743200"/>
            <a:chOff x="1097683" y="2971800"/>
            <a:chExt cx="6948634" cy="274320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683" y="2971800"/>
              <a:ext cx="6948634" cy="2743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2" name="Rectangle 11"/>
            <p:cNvSpPr/>
            <p:nvPr/>
          </p:nvSpPr>
          <p:spPr>
            <a:xfrm>
              <a:off x="1972322" y="3599156"/>
              <a:ext cx="1151878" cy="2514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8106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32343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400" b="1" dirty="0"/>
          </a:p>
          <a:p>
            <a:pPr algn="ctr"/>
            <a:r>
              <a:rPr lang="es-ES_tradnl" sz="2400" b="1" dirty="0"/>
              <a:t>Registros de aplicación: Propiedades del evento </a:t>
            </a:r>
            <a:endParaRPr lang="en-US" sz="24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9743" y="2667000"/>
            <a:ext cx="5624513" cy="388506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2903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aplicación: Propiedades del evento </a:t>
            </a:r>
            <a:endParaRPr lang="en-US" sz="2000" b="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050" y="2971800"/>
            <a:ext cx="6057900" cy="2743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2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48640" y="1219200"/>
            <a:ext cx="8046720" cy="4585871"/>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r>
              <a:rPr lang="es-ES_tradnl" sz="2400" b="1" dirty="0"/>
              <a:t>Identificaciones de registro de eventos </a:t>
            </a:r>
          </a:p>
          <a:p>
            <a:pPr algn="ctr"/>
            <a:endParaRPr lang="en-US" sz="2000" b="1" dirty="0"/>
          </a:p>
          <a:p>
            <a:r>
              <a:rPr lang="es-ES_tradnl" sz="2400" dirty="0"/>
              <a:t>Cada evento registrado tiene una identificación (ID) de registro de eventos asociada.  Por ejemplo, el ejemplo anterior tenía un ID de registro de eventos de "4097".  Este ID de registro de eventos explica la naturaleza del evento.  Existen cientos de identificaciones, que están bien documentadas.  Un recurso para revisar este material es</a:t>
            </a:r>
            <a:r>
              <a:rPr lang="es-ES_tradnl" sz="2400" dirty="0" smtClean="0"/>
              <a:t>:</a:t>
            </a:r>
          </a:p>
          <a:p>
            <a:endParaRPr lang="en-US" sz="2000" b="1" dirty="0"/>
          </a:p>
          <a:p>
            <a:r>
              <a:rPr lang="en-US" sz="2800" b="1" dirty="0"/>
              <a:t>http://www.eventid.net</a:t>
            </a:r>
          </a:p>
          <a:p>
            <a:endParaRPr lang="en-US" sz="2400" b="1" dirty="0"/>
          </a:p>
        </p:txBody>
      </p:sp>
    </p:spTree>
    <p:extLst>
      <p:ext uri="{BB962C8B-B14F-4D97-AF65-F5344CB8AC3E}">
        <p14:creationId xmlns:p14="http://schemas.microsoft.com/office/powerpoint/2010/main" val="321588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48640" y="1066800"/>
            <a:ext cx="804672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smtClean="0"/>
              <a:t>Identificaciones de registro de eventos </a:t>
            </a:r>
            <a:endParaRPr lang="es-ES_tradnl" sz="2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0631" y="2438400"/>
            <a:ext cx="6662737" cy="149800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5400" y="4111101"/>
            <a:ext cx="6503988" cy="260214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6943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508105"/>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aplicación - Propiedades </a:t>
            </a:r>
            <a:r>
              <a:rPr lang="es-ES_tradnl" sz="2000" b="1" dirty="0" smtClean="0"/>
              <a:t>del </a:t>
            </a:r>
            <a:r>
              <a:rPr lang="es-ES_tradnl" sz="2000" b="1" dirty="0"/>
              <a:t>evento; ¿qué ocurre cuando se produce un </a:t>
            </a:r>
            <a:r>
              <a:rPr lang="es-ES_tradnl" sz="2000" b="1" dirty="0">
                <a:solidFill>
                  <a:srgbClr val="FF0000"/>
                </a:solidFill>
              </a:rPr>
              <a:t>error</a:t>
            </a:r>
            <a:r>
              <a:rPr lang="es-ES_tradnl" sz="2000" b="1" dirty="0"/>
              <a:t>?</a:t>
            </a:r>
            <a:endParaRPr lang="en-US"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365" y="3048000"/>
            <a:ext cx="6839269" cy="2209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700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508105"/>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aplicación - Propiedades del evento; ¿qué ocurre cuando se produce un </a:t>
            </a:r>
            <a:r>
              <a:rPr lang="es-ES_tradnl" sz="2000" b="1" dirty="0">
                <a:solidFill>
                  <a:srgbClr val="FF0000"/>
                </a:solidFill>
              </a:rPr>
              <a:t>error</a:t>
            </a:r>
            <a:r>
              <a:rPr lang="es-ES_tradnl" sz="2000" b="1" dirty="0"/>
              <a:t>?</a:t>
            </a:r>
            <a:endParaRPr lang="en-US" sz="2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43" y="3352800"/>
            <a:ext cx="8494713" cy="19335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4678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508105"/>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smtClean="0"/>
          </a:p>
          <a:p>
            <a:pPr algn="ctr"/>
            <a:r>
              <a:rPr lang="es-ES_tradnl" sz="2000" b="1" dirty="0"/>
              <a:t>Registros de aplicación - Propiedades del evento; ¿qué ocurre cuando se produce un </a:t>
            </a:r>
            <a:r>
              <a:rPr lang="es-ES_tradnl" sz="2000" b="1" dirty="0">
                <a:solidFill>
                  <a:srgbClr val="FF0000"/>
                </a:solidFill>
              </a:rPr>
              <a:t>error</a:t>
            </a:r>
            <a:r>
              <a:rPr lang="es-ES_tradnl" sz="2000" b="1" dirty="0"/>
              <a:t>?</a:t>
            </a:r>
            <a:endParaRPr lang="en-US" sz="2000" b="1" dirty="0"/>
          </a:p>
        </p:txBody>
      </p:sp>
      <p:grpSp>
        <p:nvGrpSpPr>
          <p:cNvPr id="9" name="Group 8"/>
          <p:cNvGrpSpPr/>
          <p:nvPr/>
        </p:nvGrpSpPr>
        <p:grpSpPr>
          <a:xfrm>
            <a:off x="338137" y="2743200"/>
            <a:ext cx="8466137" cy="3638550"/>
            <a:chOff x="338137" y="2743200"/>
            <a:chExt cx="8466137" cy="363855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7" y="2743200"/>
              <a:ext cx="8466137" cy="36385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Rectangle 10"/>
            <p:cNvSpPr/>
            <p:nvPr/>
          </p:nvSpPr>
          <p:spPr>
            <a:xfrm>
              <a:off x="430565" y="5275556"/>
              <a:ext cx="4140639"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1084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90600" y="1371600"/>
            <a:ext cx="7315200" cy="4031873"/>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endParaRPr lang="en-US" sz="2000" b="1" dirty="0"/>
          </a:p>
          <a:p>
            <a:pPr algn="ctr"/>
            <a:r>
              <a:rPr lang="es-ES_tradnl" sz="2400" b="1" dirty="0"/>
              <a:t>Registros de seguridad</a:t>
            </a:r>
            <a:endParaRPr lang="en-US" sz="2000" b="1" dirty="0"/>
          </a:p>
          <a:p>
            <a:pPr algn="ctr"/>
            <a:endParaRPr lang="en-US" sz="2000" b="1" dirty="0"/>
          </a:p>
          <a:p>
            <a:pPr algn="ctr"/>
            <a:endParaRPr lang="en-US" sz="2000" b="1" dirty="0"/>
          </a:p>
          <a:p>
            <a:r>
              <a:rPr lang="es-ES_tradnl" sz="2400" dirty="0"/>
              <a:t>Contiene eventos asociados con los inicios de sesión y fallos del sistema, y otros eventos relacionados con la seguridad.  La información, como la dirección IP, también se captura en el registro de seguridad si un usuario remoto se autentica en el sistema para tener acceso.</a:t>
            </a:r>
            <a:endParaRPr lang="en-US" sz="2400" dirty="0"/>
          </a:p>
        </p:txBody>
      </p:sp>
    </p:spTree>
    <p:extLst>
      <p:ext uri="{BB962C8B-B14F-4D97-AF65-F5344CB8AC3E}">
        <p14:creationId xmlns:p14="http://schemas.microsoft.com/office/powerpoint/2010/main" val="119716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38200" y="1676400"/>
            <a:ext cx="7085293" cy="3231654"/>
          </a:xfrm>
          <a:prstGeom prst="rect">
            <a:avLst/>
          </a:prstGeom>
          <a:noFill/>
          <a:effectLst/>
        </p:spPr>
        <p:txBody>
          <a:bodyPr wrap="none" rtlCol="0">
            <a:spAutoFit/>
          </a:bodyPr>
          <a:lstStyle/>
          <a:p>
            <a:pPr algn="ctr"/>
            <a:r>
              <a:rPr lang="es-ES_tradnl" sz="5400" b="1" dirty="0">
                <a:solidFill>
                  <a:prstClr val="black"/>
                </a:solidFill>
              </a:rPr>
              <a:t>Análisis </a:t>
            </a:r>
            <a:r>
              <a:rPr lang="es-ES_tradnl" sz="5400" b="1" dirty="0" smtClean="0">
                <a:solidFill>
                  <a:prstClr val="black"/>
                </a:solidFill>
              </a:rPr>
              <a:t>de </a:t>
            </a:r>
            <a:r>
              <a:rPr lang="es-ES_tradnl" sz="5400" b="1" dirty="0">
                <a:solidFill>
                  <a:prstClr val="black"/>
                </a:solidFill>
              </a:rPr>
              <a:t>registro </a:t>
            </a:r>
            <a:endParaRPr lang="es-ES_tradnl" sz="5400" b="1" dirty="0" smtClean="0">
              <a:solidFill>
                <a:prstClr val="black"/>
              </a:solidFill>
            </a:endParaRPr>
          </a:p>
          <a:p>
            <a:pPr algn="ctr"/>
            <a:r>
              <a:rPr lang="es-ES_tradnl" sz="5400" b="1" dirty="0" smtClean="0">
                <a:solidFill>
                  <a:prstClr val="black"/>
                </a:solidFill>
              </a:rPr>
              <a:t>de </a:t>
            </a:r>
            <a:r>
              <a:rPr lang="es-ES_tradnl" sz="5400" b="1" dirty="0">
                <a:solidFill>
                  <a:prstClr val="black"/>
                </a:solidFill>
              </a:rPr>
              <a:t>eventos de Windows</a:t>
            </a:r>
            <a:endParaRPr lang="en-US" sz="2400" b="1" dirty="0">
              <a:solidFill>
                <a:prstClr val="black"/>
              </a:solidFill>
            </a:endParaRPr>
          </a:p>
          <a:p>
            <a:pPr algn="ctr"/>
            <a:endParaRPr lang="en-US" sz="2400" b="1" dirty="0">
              <a:solidFill>
                <a:prstClr val="black"/>
              </a:solidFill>
            </a:endParaRPr>
          </a:p>
          <a:p>
            <a:endParaRPr lang="es-ES_tradnl" sz="2400" b="1" u="sng" dirty="0">
              <a:solidFill>
                <a:prstClr val="black"/>
              </a:solidFill>
            </a:endParaRPr>
          </a:p>
          <a:p>
            <a:r>
              <a:rPr lang="es-ES_tradnl" sz="2400" b="1" u="sng" dirty="0">
                <a:solidFill>
                  <a:prstClr val="black"/>
                </a:solidFill>
              </a:rPr>
              <a:t>Herramientas:</a:t>
            </a:r>
          </a:p>
          <a:p>
            <a:r>
              <a:rPr lang="es-ES_tradnl" sz="2400" b="1" dirty="0">
                <a:solidFill>
                  <a:prstClr val="black"/>
                </a:solidFill>
              </a:rPr>
              <a:t>Visor de registros de eventos de Windows</a:t>
            </a:r>
          </a:p>
        </p:txBody>
      </p:sp>
    </p:spTree>
    <p:extLst>
      <p:ext uri="{BB962C8B-B14F-4D97-AF65-F5344CB8AC3E}">
        <p14:creationId xmlns:p14="http://schemas.microsoft.com/office/powerpoint/2010/main" val="3528197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seguridad</a:t>
            </a:r>
            <a:endParaRPr lang="en-US" sz="2000" b="1" dirty="0"/>
          </a:p>
        </p:txBody>
      </p:sp>
      <p:grpSp>
        <p:nvGrpSpPr>
          <p:cNvPr id="9" name="Group 8"/>
          <p:cNvGrpSpPr/>
          <p:nvPr/>
        </p:nvGrpSpPr>
        <p:grpSpPr>
          <a:xfrm>
            <a:off x="396367" y="3048000"/>
            <a:ext cx="8351265" cy="2667000"/>
            <a:chOff x="396367" y="3048000"/>
            <a:chExt cx="8351265" cy="266700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367" y="3048000"/>
              <a:ext cx="8351265" cy="2667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0" name="Rectangle 9"/>
            <p:cNvSpPr/>
            <p:nvPr/>
          </p:nvSpPr>
          <p:spPr>
            <a:xfrm>
              <a:off x="7449844" y="4649713"/>
              <a:ext cx="1016439" cy="20781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59445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smtClean="0"/>
          </a:p>
          <a:p>
            <a:pPr algn="ctr"/>
            <a:r>
              <a:rPr lang="es-ES_tradnl" sz="2000" b="1" dirty="0"/>
              <a:t>Registros de seguridad; ID del evento "</a:t>
            </a:r>
            <a:r>
              <a:rPr lang="es-ES_tradnl" sz="2000" b="1" dirty="0">
                <a:solidFill>
                  <a:srgbClr val="FF0000"/>
                </a:solidFill>
              </a:rPr>
              <a:t>4624</a:t>
            </a:r>
            <a:r>
              <a:rPr lang="es-ES_tradnl" sz="2000" b="1" dirty="0"/>
              <a:t>" de "</a:t>
            </a:r>
            <a:r>
              <a:rPr lang="es-ES_tradnl" sz="2000" b="1" dirty="0">
                <a:solidFill>
                  <a:srgbClr val="FF0000"/>
                </a:solidFill>
              </a:rPr>
              <a:t>eventid.net".</a:t>
            </a:r>
            <a:endParaRPr lang="en-US" sz="2000" b="1" dirty="0">
              <a:solidFill>
                <a:srgbClr val="FF000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2667000"/>
            <a:ext cx="6477000" cy="389414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8828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a:t>
            </a:r>
            <a:r>
              <a:rPr lang="es-ES_tradnl" sz="3200" b="1" dirty="0" smtClean="0">
                <a:solidFill>
                  <a:prstClr val="black"/>
                </a:solidFill>
              </a:rPr>
              <a:t>Windows</a:t>
            </a:r>
            <a:endParaRPr lang="en-US" sz="2000" b="1" dirty="0"/>
          </a:p>
          <a:p>
            <a:pPr algn="ctr"/>
            <a:endParaRPr lang="en-US" sz="2000" b="1" dirty="0"/>
          </a:p>
          <a:p>
            <a:pPr algn="ctr"/>
            <a:r>
              <a:rPr lang="es-ES_tradnl" sz="2000" b="1" dirty="0"/>
              <a:t>Registros de aplicación - Propiedades del evento</a:t>
            </a:r>
            <a:endParaRPr lang="en-US" sz="20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193" y="2667000"/>
            <a:ext cx="6043613" cy="395279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914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906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es-ES_tradnl" sz="2000" b="1" dirty="0"/>
              <a:t>Registros de seguridad; detalles de las propiedades del evento.</a:t>
            </a:r>
            <a:endParaRPr lang="en-US" sz="2000" b="1" dirty="0"/>
          </a:p>
        </p:txBody>
      </p:sp>
      <p:grpSp>
        <p:nvGrpSpPr>
          <p:cNvPr id="9" name="Group 8"/>
          <p:cNvGrpSpPr/>
          <p:nvPr/>
        </p:nvGrpSpPr>
        <p:grpSpPr>
          <a:xfrm>
            <a:off x="1624012" y="2667000"/>
            <a:ext cx="5895975" cy="3859736"/>
            <a:chOff x="1624012" y="2743200"/>
            <a:chExt cx="5895975" cy="3859736"/>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4012" y="2743200"/>
              <a:ext cx="5895975" cy="385973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Rectangle 10"/>
            <p:cNvSpPr/>
            <p:nvPr/>
          </p:nvSpPr>
          <p:spPr>
            <a:xfrm>
              <a:off x="3657601" y="5410200"/>
              <a:ext cx="838200" cy="20781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9327958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3354765"/>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es-ES_tradnl" sz="2400" b="1" dirty="0"/>
              <a:t>Registros de configuración</a:t>
            </a:r>
            <a:endParaRPr lang="en-US" sz="2000" b="1" dirty="0"/>
          </a:p>
          <a:p>
            <a:pPr algn="ctr"/>
            <a:endParaRPr lang="en-US" sz="2000" b="1" dirty="0"/>
          </a:p>
          <a:p>
            <a:pPr algn="ctr"/>
            <a:endParaRPr lang="en-US" sz="2000" b="1" dirty="0"/>
          </a:p>
          <a:p>
            <a:r>
              <a:rPr lang="es-ES_tradnl" sz="2400" dirty="0"/>
              <a:t>Incluye eventos relacionados con la configuración de una aplicación, sistema operativo, componente o parche.  Este registro puede contener información detallada sobre la instalación del software.</a:t>
            </a:r>
            <a:endParaRPr lang="en-US" sz="2400" dirty="0"/>
          </a:p>
        </p:txBody>
      </p:sp>
    </p:spTree>
    <p:extLst>
      <p:ext uri="{BB962C8B-B14F-4D97-AF65-F5344CB8AC3E}">
        <p14:creationId xmlns:p14="http://schemas.microsoft.com/office/powerpoint/2010/main" val="3892156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61884"/>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es-ES_tradnl" sz="2400" b="1" dirty="0"/>
              <a:t>Registros de configuración</a:t>
            </a:r>
            <a:endParaRPr lang="en-US" sz="2000" b="1"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468" y="2895600"/>
            <a:ext cx="7485063" cy="3352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809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2800767"/>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es-ES_tradnl" sz="2400" b="1" dirty="0"/>
              <a:t>Registros del sistema</a:t>
            </a:r>
            <a:endParaRPr lang="en-US" sz="2000" b="1" dirty="0"/>
          </a:p>
          <a:p>
            <a:pPr algn="ctr"/>
            <a:endParaRPr lang="en-US" sz="2000" b="1" dirty="0"/>
          </a:p>
          <a:p>
            <a:pPr algn="ctr"/>
            <a:endParaRPr lang="en-US" sz="2000" b="1" dirty="0"/>
          </a:p>
          <a:p>
            <a:pPr algn="ctr"/>
            <a:r>
              <a:rPr lang="es-ES_tradnl" sz="2000" dirty="0"/>
              <a:t>Contiene eventos registrados por varios componentes del sistema Windows.  Por ejemplo, el fallo </a:t>
            </a:r>
            <a:r>
              <a:rPr lang="es-ES_tradnl" sz="2000" dirty="0" smtClean="0"/>
              <a:t>del disco </a:t>
            </a:r>
            <a:r>
              <a:rPr lang="es-ES_tradnl" sz="2000" dirty="0"/>
              <a:t>se registrará en dicho registro.</a:t>
            </a:r>
            <a:endParaRPr lang="en-US" sz="2400" dirty="0"/>
          </a:p>
        </p:txBody>
      </p:sp>
    </p:spTree>
    <p:extLst>
      <p:ext uri="{BB962C8B-B14F-4D97-AF65-F5344CB8AC3E}">
        <p14:creationId xmlns:p14="http://schemas.microsoft.com/office/powerpoint/2010/main" val="42187669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61884"/>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es-ES_tradnl" sz="2400" b="1" dirty="0"/>
              <a:t>Registros del sistema</a:t>
            </a:r>
            <a:endParaRPr lang="en-US" sz="24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231" y="2895600"/>
            <a:ext cx="7475537" cy="3429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0698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2985433"/>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pt-BR" sz="2400" b="1" dirty="0"/>
              <a:t>Registros de eventos reenviados</a:t>
            </a:r>
            <a:endParaRPr lang="en-US" sz="2000" b="1" dirty="0"/>
          </a:p>
          <a:p>
            <a:pPr algn="ctr"/>
            <a:endParaRPr lang="en-US" sz="2000" b="1" dirty="0"/>
          </a:p>
          <a:p>
            <a:pPr algn="ctr"/>
            <a:endParaRPr lang="en-US" sz="2000" b="1" dirty="0"/>
          </a:p>
          <a:p>
            <a:r>
              <a:rPr lang="es-ES_tradnl" sz="2400" dirty="0" smtClean="0"/>
              <a:t>Se </a:t>
            </a:r>
            <a:r>
              <a:rPr lang="es-ES_tradnl" sz="2400" dirty="0"/>
              <a:t>utiliza para almacenar eventos </a:t>
            </a:r>
            <a:r>
              <a:rPr lang="es-ES_tradnl" sz="2400" dirty="0" smtClean="0"/>
              <a:t>recopilados </a:t>
            </a:r>
            <a:r>
              <a:rPr lang="es-ES_tradnl" sz="2400" dirty="0"/>
              <a:t>de ordenadores remotos.  Este servicio debe estar configurado </a:t>
            </a:r>
            <a:r>
              <a:rPr lang="es-ES_tradnl" sz="2400" dirty="0" smtClean="0"/>
              <a:t>para que pueda </a:t>
            </a:r>
            <a:r>
              <a:rPr lang="es-ES_tradnl" sz="2400" dirty="0"/>
              <a:t>funcionar.</a:t>
            </a:r>
            <a:endParaRPr lang="en-US" sz="2400" dirty="0"/>
          </a:p>
        </p:txBody>
      </p:sp>
    </p:spTree>
    <p:extLst>
      <p:ext uri="{BB962C8B-B14F-4D97-AF65-F5344CB8AC3E}">
        <p14:creationId xmlns:p14="http://schemas.microsoft.com/office/powerpoint/2010/main" val="1568677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61884"/>
          </a:xfrm>
          <a:prstGeom prst="rect">
            <a:avLst/>
          </a:prstGeom>
          <a:noFill/>
          <a:effectLst/>
        </p:spPr>
        <p:txBody>
          <a:bodyPr wrap="square" rtlCol="0">
            <a:spAutoFit/>
          </a:bodyPr>
          <a:lstStyle/>
          <a:p>
            <a:r>
              <a:rPr lang="es-ES_tradnl" sz="3200" b="1" dirty="0">
                <a:solidFill>
                  <a:prstClr val="black"/>
                </a:solidFill>
              </a:rPr>
              <a:t>Visor de registros de eventos de Windows</a:t>
            </a:r>
            <a:endParaRPr lang="en-US" sz="2000" b="1" dirty="0"/>
          </a:p>
          <a:p>
            <a:pPr algn="ctr"/>
            <a:endParaRPr lang="en-US" sz="2000" b="1" dirty="0"/>
          </a:p>
          <a:p>
            <a:pPr algn="ctr"/>
            <a:r>
              <a:rPr lang="pt-BR" sz="2400" b="1" dirty="0"/>
              <a:t>Registros de eventos reenviados</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478" y="3048000"/>
            <a:ext cx="8381044" cy="2971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885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33400" y="1143000"/>
            <a:ext cx="8046720" cy="5139868"/>
          </a:xfrm>
          <a:prstGeom prst="rect">
            <a:avLst/>
          </a:prstGeom>
          <a:noFill/>
          <a:effectLst/>
        </p:spPr>
        <p:txBody>
          <a:bodyPr wrap="square" rtlCol="0">
            <a:spAutoFit/>
          </a:bodyPr>
          <a:lstStyle/>
          <a:p>
            <a:pPr algn="ctr"/>
            <a:r>
              <a:rPr lang="es-ES_tradnl" sz="3200" b="1" dirty="0"/>
              <a:t>Análisis de registro de</a:t>
            </a:r>
          </a:p>
          <a:p>
            <a:pPr algn="ctr"/>
            <a:r>
              <a:rPr lang="es-ES_tradnl" sz="3200" b="1" dirty="0"/>
              <a:t> eventos de Windows</a:t>
            </a:r>
            <a:endParaRPr lang="en-US" sz="3200" b="1" dirty="0"/>
          </a:p>
          <a:p>
            <a:pPr algn="ctr"/>
            <a:endParaRPr lang="en-US" sz="2400" b="1" dirty="0"/>
          </a:p>
          <a:p>
            <a:pPr algn="ctr"/>
            <a:r>
              <a:rPr lang="es-ES_tradnl" sz="2400" b="1" dirty="0"/>
              <a:t>Generalmente en Windows los registros de eventos se localizan en</a:t>
            </a:r>
            <a:r>
              <a:rPr lang="es-ES_tradnl" sz="2400" b="1" dirty="0" smtClean="0"/>
              <a:t>:</a:t>
            </a:r>
            <a:endParaRPr lang="en-US" sz="2400" b="1" dirty="0"/>
          </a:p>
          <a:p>
            <a:r>
              <a:rPr lang="es-ES_tradnl" sz="2400" b="1" dirty="0"/>
              <a:t>E</a:t>
            </a:r>
            <a:r>
              <a:rPr lang="es-ES_tradnl" sz="2400" b="1" dirty="0" smtClean="0"/>
              <a:t>l </a:t>
            </a:r>
            <a:r>
              <a:rPr lang="es-ES_tradnl" sz="2400" b="1" dirty="0"/>
              <a:t>sistema operativo Windows anterior </a:t>
            </a:r>
            <a:r>
              <a:rPr lang="es-ES_tradnl" sz="2400" b="1" dirty="0" smtClean="0"/>
              <a:t>a </a:t>
            </a:r>
            <a:r>
              <a:rPr lang="es-ES_tradnl" sz="2400" b="1" dirty="0"/>
              <a:t>Vista, los registros de eventos se ubicarán en:</a:t>
            </a:r>
            <a:endParaRPr lang="en-US" sz="1200" b="1" dirty="0"/>
          </a:p>
          <a:p>
            <a:r>
              <a:rPr lang="en-US" sz="2400" b="1" dirty="0">
                <a:solidFill>
                  <a:srgbClr val="FF0000"/>
                </a:solidFill>
              </a:rPr>
              <a:t>C:\Windows\System32\</a:t>
            </a:r>
            <a:r>
              <a:rPr lang="en-US" sz="2400" b="1" dirty="0" smtClean="0">
                <a:solidFill>
                  <a:srgbClr val="FF0000"/>
                </a:solidFill>
              </a:rPr>
              <a:t>config</a:t>
            </a:r>
          </a:p>
          <a:p>
            <a:endParaRPr lang="en-US" sz="2400" b="1" dirty="0"/>
          </a:p>
          <a:p>
            <a:r>
              <a:rPr lang="es-ES_tradnl" sz="2400" b="1" dirty="0"/>
              <a:t>E</a:t>
            </a:r>
            <a:r>
              <a:rPr lang="es-ES_tradnl" sz="2400" b="1" dirty="0" smtClean="0"/>
              <a:t>l </a:t>
            </a:r>
            <a:r>
              <a:rPr lang="es-ES_tradnl" sz="2400" b="1" dirty="0"/>
              <a:t>sistema operativo Windows Vista y versiones posteriores, los registros de eventos se ubicarán en:</a:t>
            </a:r>
            <a:endParaRPr lang="en-US" sz="1200" b="1" dirty="0"/>
          </a:p>
          <a:p>
            <a:r>
              <a:rPr lang="en-US" sz="2400" b="1" dirty="0">
                <a:solidFill>
                  <a:srgbClr val="FF0000"/>
                </a:solidFill>
              </a:rPr>
              <a:t>C:\Windows\System32\evt\config</a:t>
            </a:r>
          </a:p>
          <a:p>
            <a:endParaRPr lang="en-US" sz="2400" b="1" dirty="0"/>
          </a:p>
        </p:txBody>
      </p:sp>
    </p:spTree>
    <p:extLst>
      <p:ext uri="{BB962C8B-B14F-4D97-AF65-F5344CB8AC3E}">
        <p14:creationId xmlns:p14="http://schemas.microsoft.com/office/powerpoint/2010/main" val="2349768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276600" y="3048000"/>
            <a:ext cx="2281586" cy="584775"/>
          </a:xfrm>
          <a:prstGeom prst="rect">
            <a:avLst/>
          </a:prstGeom>
          <a:noFill/>
          <a:effectLst/>
        </p:spPr>
        <p:txBody>
          <a:bodyPr wrap="none" rtlCol="0">
            <a:spAutoFit/>
          </a:bodyPr>
          <a:lstStyle/>
          <a:p>
            <a:pPr algn="ctr"/>
            <a:r>
              <a:rPr lang="es-ES_tradnl" sz="3200" b="1" dirty="0">
                <a:solidFill>
                  <a:prstClr val="black"/>
                </a:solidFill>
              </a:rPr>
              <a:t>¿Preguntas?</a:t>
            </a:r>
            <a:endParaRPr lang="en-US" sz="3200" b="1" dirty="0">
              <a:solidFill>
                <a:prstClr val="black"/>
              </a:solidFill>
            </a:endParaRPr>
          </a:p>
        </p:txBody>
      </p:sp>
    </p:spTree>
    <p:extLst>
      <p:ext uri="{BB962C8B-B14F-4D97-AF65-F5344CB8AC3E}">
        <p14:creationId xmlns:p14="http://schemas.microsoft.com/office/powerpoint/2010/main" val="412380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48640" y="1219200"/>
            <a:ext cx="8046720" cy="1815882"/>
          </a:xfrm>
          <a:prstGeom prst="rect">
            <a:avLst/>
          </a:prstGeom>
          <a:noFill/>
          <a:effectLst/>
        </p:spPr>
        <p:txBody>
          <a:bodyPr wrap="square" rtlCol="0">
            <a:spAutoFit/>
          </a:bodyPr>
          <a:lstStyle/>
          <a:p>
            <a:pPr algn="ctr"/>
            <a:r>
              <a:rPr lang="es-ES_tradnl" sz="3200" b="1" dirty="0"/>
              <a:t>Análisis de registro de</a:t>
            </a:r>
          </a:p>
          <a:p>
            <a:pPr algn="ctr"/>
            <a:r>
              <a:rPr lang="es-ES_tradnl" sz="3200" b="1" dirty="0"/>
              <a:t> eventos de Windows</a:t>
            </a:r>
            <a:endParaRPr lang="en-US" sz="3200" b="1" dirty="0"/>
          </a:p>
          <a:p>
            <a:pPr algn="ctr"/>
            <a:endParaRPr lang="en-US" sz="2400" b="1" dirty="0"/>
          </a:p>
          <a:p>
            <a:endParaRPr lang="en-US" sz="2400" b="1"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2282300"/>
            <a:ext cx="6934200" cy="392859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778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219200"/>
            <a:ext cx="7315200" cy="584776"/>
          </a:xfrm>
          <a:prstGeom prst="rect">
            <a:avLst/>
          </a:prstGeom>
          <a:noFill/>
          <a:effectLst/>
        </p:spPr>
        <p:txBody>
          <a:bodyPr wrap="square" rtlCol="0">
            <a:spAutoFit/>
          </a:bodyPr>
          <a:lstStyle/>
          <a:p>
            <a:r>
              <a:rPr lang="es-ES_tradnl" sz="3200" b="1" dirty="0">
                <a:solidFill>
                  <a:prstClr val="black"/>
                </a:solidFill>
              </a:rPr>
              <a:t>Visor de registros de eventos de Windows</a:t>
            </a:r>
          </a:p>
        </p:txBody>
      </p:sp>
      <p:grpSp>
        <p:nvGrpSpPr>
          <p:cNvPr id="11" name="Group 10"/>
          <p:cNvGrpSpPr/>
          <p:nvPr/>
        </p:nvGrpSpPr>
        <p:grpSpPr>
          <a:xfrm>
            <a:off x="2747962" y="2133600"/>
            <a:ext cx="3648075" cy="4571298"/>
            <a:chOff x="2747962" y="2133600"/>
            <a:chExt cx="3648075" cy="4571298"/>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7962" y="2133600"/>
              <a:ext cx="3648075" cy="457129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0" name="Rectangle 9"/>
            <p:cNvSpPr/>
            <p:nvPr/>
          </p:nvSpPr>
          <p:spPr>
            <a:xfrm>
              <a:off x="2985854" y="2514600"/>
              <a:ext cx="9144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63952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smtClean="0"/>
              <a:t>Registros de Windows  (Vista = 3, Win 7 = 5, etc.)</a:t>
            </a:r>
            <a:endParaRPr lang="es-ES_tradnl" sz="2000" b="1" dirty="0"/>
          </a:p>
        </p:txBody>
      </p:sp>
      <p:grpSp>
        <p:nvGrpSpPr>
          <p:cNvPr id="12" name="Group 11"/>
          <p:cNvGrpSpPr/>
          <p:nvPr/>
        </p:nvGrpSpPr>
        <p:grpSpPr>
          <a:xfrm>
            <a:off x="2628900" y="2674554"/>
            <a:ext cx="3886200" cy="3802446"/>
            <a:chOff x="2628900" y="2133600"/>
            <a:chExt cx="3886200" cy="3802446"/>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8900" y="2133600"/>
              <a:ext cx="3886200" cy="380244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3" name="Rectangle 12"/>
            <p:cNvSpPr/>
            <p:nvPr/>
          </p:nvSpPr>
          <p:spPr>
            <a:xfrm>
              <a:off x="3421598" y="4410722"/>
              <a:ext cx="1970845" cy="15164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7436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892552"/>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r>
              <a:rPr lang="es-ES_tradnl" sz="2000" b="1" dirty="0"/>
              <a:t>Registros de aplicaciones y servicios (hasta 461 registros)</a:t>
            </a:r>
            <a:endParaRPr lang="en-US" sz="20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0300" y="2971800"/>
            <a:ext cx="4343400" cy="299258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653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1200329"/>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000" b="1" dirty="0"/>
              <a:t>Registros de aplicación</a:t>
            </a:r>
            <a:endParaRPr lang="en-US" sz="20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4050" y="2514600"/>
            <a:ext cx="5295900" cy="32670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9" name="TextBox 8"/>
          <p:cNvSpPr txBox="1"/>
          <p:nvPr/>
        </p:nvSpPr>
        <p:spPr>
          <a:xfrm>
            <a:off x="1356215" y="6096000"/>
            <a:ext cx="7083828" cy="369332"/>
          </a:xfrm>
          <a:prstGeom prst="rect">
            <a:avLst/>
          </a:prstGeom>
          <a:noFill/>
        </p:spPr>
        <p:txBody>
          <a:bodyPr wrap="none" rtlCol="0">
            <a:spAutoFit/>
          </a:bodyPr>
          <a:lstStyle/>
          <a:p>
            <a:r>
              <a:rPr lang="es-ES_tradnl" dirty="0">
                <a:solidFill>
                  <a:srgbClr val="FF0000"/>
                </a:solidFill>
              </a:rPr>
              <a:t>Busque errores y advertencias, </a:t>
            </a:r>
            <a:r>
              <a:rPr lang="es-ES_tradnl" dirty="0" smtClean="0">
                <a:solidFill>
                  <a:srgbClr val="FF0000"/>
                </a:solidFill>
              </a:rPr>
              <a:t>estos pueden </a:t>
            </a:r>
            <a:r>
              <a:rPr lang="es-ES_tradnl" dirty="0">
                <a:solidFill>
                  <a:srgbClr val="FF0000"/>
                </a:solidFill>
              </a:rPr>
              <a:t>ser indicadores de malware.</a:t>
            </a:r>
          </a:p>
        </p:txBody>
      </p:sp>
    </p:spTree>
    <p:extLst>
      <p:ext uri="{BB962C8B-B14F-4D97-AF65-F5344CB8AC3E}">
        <p14:creationId xmlns:p14="http://schemas.microsoft.com/office/powerpoint/2010/main" val="16918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1219200"/>
            <a:ext cx="7315200" cy="4524315"/>
          </a:xfrm>
          <a:prstGeom prst="rect">
            <a:avLst/>
          </a:prstGeom>
          <a:noFill/>
          <a:effectLst/>
        </p:spPr>
        <p:txBody>
          <a:bodyPr wrap="square" rtlCol="0">
            <a:spAutoFit/>
          </a:bodyPr>
          <a:lstStyle/>
          <a:p>
            <a:r>
              <a:rPr lang="es-ES_tradnl" sz="3200" b="1" dirty="0">
                <a:solidFill>
                  <a:prstClr val="black"/>
                </a:solidFill>
              </a:rPr>
              <a:t>Visor de registros de eventos de Windows</a:t>
            </a:r>
          </a:p>
          <a:p>
            <a:pPr algn="ctr"/>
            <a:endParaRPr lang="en-US" sz="2000" b="1" dirty="0"/>
          </a:p>
          <a:p>
            <a:pPr algn="ctr"/>
            <a:r>
              <a:rPr lang="es-ES_tradnl" sz="2400" b="1" dirty="0"/>
              <a:t>Registros de aplicación</a:t>
            </a:r>
            <a:endParaRPr lang="en-US" sz="2400" b="1" dirty="0"/>
          </a:p>
          <a:p>
            <a:pPr algn="ctr"/>
            <a:endParaRPr lang="en-US" sz="2000" b="1" dirty="0"/>
          </a:p>
          <a:p>
            <a:endParaRPr lang="es-ES_tradnl" sz="2400" dirty="0"/>
          </a:p>
          <a:p>
            <a:r>
              <a:rPr lang="es-ES_tradnl" sz="2400" dirty="0"/>
              <a:t>Destinado a eventos registrados por aplicaciones o programas.  Cualquier aplicación instalada en un sistema Windows puede utilizar el registro de aplicación.  Por ejemplo, un programa antivirus puede registrar su actividad en el r</a:t>
            </a:r>
            <a:r>
              <a:rPr lang="es-ES_tradnl" sz="2400" dirty="0" smtClean="0"/>
              <a:t>egistro </a:t>
            </a:r>
            <a:r>
              <a:rPr lang="es-ES_tradnl" sz="2400" dirty="0"/>
              <a:t>de aplicación, así como en el registro patentado que mantiene el programa.</a:t>
            </a:r>
          </a:p>
          <a:p>
            <a:r>
              <a:rPr lang="es-ES_tradnl" sz="2400" dirty="0" smtClean="0"/>
              <a:t>.</a:t>
            </a:r>
            <a:endParaRPr lang="es-ES_tradnl" sz="2400" dirty="0"/>
          </a:p>
        </p:txBody>
      </p:sp>
    </p:spTree>
    <p:extLst>
      <p:ext uri="{BB962C8B-B14F-4D97-AF65-F5344CB8AC3E}">
        <p14:creationId xmlns:p14="http://schemas.microsoft.com/office/powerpoint/2010/main" val="3352470776"/>
      </p:ext>
    </p:extLst>
  </p:cSld>
  <p:clrMapOvr>
    <a:masterClrMapping/>
  </p:clrMapOvr>
</p:sld>
</file>

<file path=ppt/theme/theme1.xml><?xml version="1.0" encoding="utf-8"?>
<a:theme xmlns:a="http://schemas.openxmlformats.org/drawingml/2006/main" name="USSS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601588799D054289F6EFC7556A6683" ma:contentTypeVersion="2" ma:contentTypeDescription="Create a new document." ma:contentTypeScope="" ma:versionID="2004679c5ded5c96c7b6bf45b850da78">
  <xsd:schema xmlns:xsd="http://www.w3.org/2001/XMLSchema" xmlns:xs="http://www.w3.org/2001/XMLSchema" xmlns:p="http://schemas.microsoft.com/office/2006/metadata/properties" xmlns:ns1="http://schemas.microsoft.com/sharepoint/v3" targetNamespace="http://schemas.microsoft.com/office/2006/metadata/properties" ma:root="true" ma:fieldsID="90bc0d8c85f8bacff4c55449dcfb2836" ns1:_="">
    <xsd:import namespace="http://schemas.microsoft.com/sharepoint/v3"/>
    <xsd:element name="properties">
      <xsd:complexType>
        <xsd:sequence>
          <xsd:element name="documentManagement">
            <xsd:complexType>
              <xsd:all>
                <xsd:element ref="ns1:RoutingEnabled"/>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Enabled" ma:index="8" ma:displayName="Active" ma:internalName="RoutingEnabl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9"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outingEnabled xmlns="http://schemas.microsoft.com/sharepoint/v3">true</RoutingEnabled>
  </documentManagement>
</p:properties>
</file>

<file path=customXml/itemProps1.xml><?xml version="1.0" encoding="utf-8"?>
<ds:datastoreItem xmlns:ds="http://schemas.openxmlformats.org/officeDocument/2006/customXml" ds:itemID="{833FA7C2-54D9-4D98-98EF-169ED3A3622C}">
  <ds:schemaRefs>
    <ds:schemaRef ds:uri="http://schemas.microsoft.com/sharepoint/v3/contenttype/forms"/>
  </ds:schemaRefs>
</ds:datastoreItem>
</file>

<file path=customXml/itemProps2.xml><?xml version="1.0" encoding="utf-8"?>
<ds:datastoreItem xmlns:ds="http://schemas.openxmlformats.org/officeDocument/2006/customXml" ds:itemID="{0D6AE9F5-FB4E-43A6-8363-9433E95CA2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6DCCDF-7B10-4F1C-B2E2-21A968226B46}">
  <ds:schemaRefs>
    <ds:schemaRef ds:uri="http://schemas.openxmlformats.org/package/2006/metadata/core-properties"/>
    <ds:schemaRef ds:uri="http://schemas.microsoft.com/sharepoint/v3"/>
    <ds:schemaRef ds:uri="http://purl.org/dc/elements/1.1/"/>
    <ds:schemaRef ds:uri="http://purl.org/dc/terms/"/>
    <ds:schemaRef ds:uri="http://purl.org/dc/dcmitype/"/>
    <ds:schemaRef ds:uri="http://schemas.microsoft.com/office/2006/documentManagement/types"/>
    <ds:schemaRef ds:uri="http://schemas.microsoft.com/office/2006/metadata/propertie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1996</TotalTime>
  <Words>708</Words>
  <Application>Microsoft Office PowerPoint</Application>
  <PresentationFormat>Presentación en pantalla (4:3)</PresentationFormat>
  <Paragraphs>114</Paragraphs>
  <Slides>30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30</vt:i4>
      </vt:variant>
    </vt:vector>
  </HeadingPairs>
  <TitlesOfParts>
    <vt:vector size="33" baseType="lpstr">
      <vt:lpstr>Arial</vt:lpstr>
      <vt:lpstr>Calibri</vt:lpstr>
      <vt:lpstr>USSS_Theme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NWK</dc:creator>
  <cp:lastModifiedBy>Juan Carlos Valencia Gonzalez</cp:lastModifiedBy>
  <cp:revision>161</cp:revision>
  <dcterms:created xsi:type="dcterms:W3CDTF">2016-09-26T17:45:45Z</dcterms:created>
  <dcterms:modified xsi:type="dcterms:W3CDTF">2023-08-22T16:00:23Z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0x010100F6601588799D054289F6EFC7556A6683</vt:lpwstr>
  </property>
</Properties>
</file>